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78" r:id="rId3"/>
    <p:sldId id="276" r:id="rId4"/>
    <p:sldId id="275" r:id="rId5"/>
    <p:sldId id="273" r:id="rId6"/>
    <p:sldId id="268" r:id="rId7"/>
    <p:sldId id="261" r:id="rId8"/>
    <p:sldId id="271" r:id="rId9"/>
    <p:sldId id="272" r:id="rId10"/>
    <p:sldId id="263" r:id="rId11"/>
    <p:sldId id="279" r:id="rId12"/>
    <p:sldId id="280" r:id="rId13"/>
    <p:sldId id="281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7F6FF-9BE7-43F7-B2CA-B24679F0E25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11ABE-A4C8-4D77-9789-B622519FB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4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11ABE-A4C8-4D77-9789-B622519FB69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6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44E4B7-CA5A-4366-BF05-BFE8570E7877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EF97F0-DD03-413A-A8C3-306CCA708A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851648" cy="30117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ИСПОЛЬЗОВАНИЕ МНЕМОТЕХНИКИ </a:t>
            </a:r>
            <a:r>
              <a:rPr lang="ru-RU" sz="4000" b="1" dirty="0">
                <a:solidFill>
                  <a:srgbClr val="FF0000"/>
                </a:solidFill>
              </a:rPr>
              <a:t>В РАЗВИТИИ РЕЧИ ДОШКОЛЬНИКА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854696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Подготовил: </a:t>
            </a:r>
          </a:p>
          <a:p>
            <a:r>
              <a:rPr lang="ru-RU" i="1" dirty="0"/>
              <a:t>в</a:t>
            </a:r>
            <a:r>
              <a:rPr lang="ru-RU" i="1" dirty="0" smtClean="0"/>
              <a:t>оспитатель Петрова Е.В.</a:t>
            </a:r>
            <a:endParaRPr lang="ru-RU" dirty="0"/>
          </a:p>
          <a:p>
            <a:r>
              <a:rPr lang="ru-RU" i="1" dirty="0" smtClean="0"/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84993" y="188640"/>
            <a:ext cx="7595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dirty="0" err="1" smtClean="0"/>
              <a:t>Чановский</a:t>
            </a:r>
            <a:r>
              <a:rPr lang="ru-RU" dirty="0" smtClean="0"/>
              <a:t> детский сад № 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21166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р.п</a:t>
            </a:r>
            <a:r>
              <a:rPr lang="ru-RU" dirty="0" smtClean="0"/>
              <a:t>. Чаны   2019 год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1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Работа по использованию </a:t>
            </a:r>
            <a:r>
              <a:rPr lang="ru-RU" sz="2000" dirty="0" err="1" smtClean="0">
                <a:solidFill>
                  <a:srgbClr val="FF0000"/>
                </a:solidFill>
              </a:rPr>
              <a:t>мнемотаблиц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состоит из трех этапов</a:t>
            </a:r>
            <a:r>
              <a:rPr lang="ru-RU" sz="1600" dirty="0"/>
              <a:t>:</a:t>
            </a:r>
            <a:endParaRPr lang="ru-RU" sz="1600" dirty="0" smtClean="0">
              <a:effectLst/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1 этап </a:t>
            </a:r>
            <a:r>
              <a:rPr lang="ru-RU" sz="2000" dirty="0">
                <a:solidFill>
                  <a:srgbClr val="002060"/>
                </a:solidFill>
              </a:rPr>
              <a:t>- рассматривание таблицы и разбор того, что на ней изображено.</a:t>
            </a:r>
            <a:endParaRPr lang="ru-RU" sz="2000" dirty="0" smtClean="0">
              <a:solidFill>
                <a:srgbClr val="002060"/>
              </a:solidFill>
              <a:effectLst/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2 этап </a:t>
            </a:r>
            <a:r>
              <a:rPr lang="ru-RU" sz="2000" dirty="0">
                <a:solidFill>
                  <a:srgbClr val="002060"/>
                </a:solidFill>
              </a:rPr>
              <a:t>-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преобразование из абстрактных символов в образы.</a:t>
            </a:r>
            <a:endParaRPr lang="ru-RU" sz="2000" dirty="0" smtClean="0">
              <a:solidFill>
                <a:srgbClr val="002060"/>
              </a:solidFill>
              <a:effectLst/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3 этап </a:t>
            </a:r>
            <a:r>
              <a:rPr lang="ru-RU" sz="2000" dirty="0" smtClean="0">
                <a:solidFill>
                  <a:srgbClr val="002060"/>
                </a:solidFill>
              </a:rPr>
              <a:t>– пересказ сказки или рассказа с опорой на символы.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Овладение </a:t>
            </a:r>
            <a:r>
              <a:rPr lang="ru-RU" sz="2000" dirty="0">
                <a:solidFill>
                  <a:srgbClr val="002060"/>
                </a:solidFill>
              </a:rPr>
              <a:t>приемами работы с </a:t>
            </a:r>
            <a:r>
              <a:rPr lang="ru-RU" sz="2000" dirty="0" err="1">
                <a:solidFill>
                  <a:srgbClr val="002060"/>
                </a:solidFill>
              </a:rPr>
              <a:t>мнемотаблицами</a:t>
            </a:r>
            <a:r>
              <a:rPr lang="ru-RU" sz="2000" dirty="0">
                <a:solidFill>
                  <a:srgbClr val="002060"/>
                </a:solidFill>
              </a:rPr>
              <a:t> значительно сокращает время обучения и одновременно решает задачи, направленные на: развитие основных психических процессов – памяти, внимания, образного</a:t>
            </a:r>
            <a:endParaRPr lang="ru-RU" sz="2000" dirty="0" smtClean="0">
              <a:solidFill>
                <a:srgbClr val="002060"/>
              </a:solidFill>
              <a:effectLst/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мышления и речи; перекодирование информации, т.е. преобразования из абстрактных символов в образы; развитие мелкой моторики рук при частичном или полном графическом воспроизведении.</a:t>
            </a:r>
            <a:endParaRPr lang="ru-RU" sz="2000" dirty="0" smtClean="0">
              <a:solidFill>
                <a:srgbClr val="002060"/>
              </a:solidFill>
              <a:effectLst/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В своей педагогической деятельности </a:t>
            </a:r>
            <a:r>
              <a:rPr lang="ru-RU" sz="2000" dirty="0" err="1">
                <a:solidFill>
                  <a:srgbClr val="002060"/>
                </a:solidFill>
              </a:rPr>
              <a:t>мнемотаблицы</a:t>
            </a:r>
            <a:r>
              <a:rPr lang="ru-RU" sz="2000" dirty="0">
                <a:solidFill>
                  <a:srgbClr val="002060"/>
                </a:solidFill>
              </a:rPr>
              <a:t> я использую: для обогащения словарного запаса; при обучении составлению рассказов; при пересказах художественной литературы; при отгадывании и загадывании загадок; при заучивании стихов.</a:t>
            </a:r>
            <a:endParaRPr lang="ru-RU" sz="2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57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1218"/>
            <a:ext cx="7062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Мастер-класс: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составление </a:t>
            </a:r>
            <a:r>
              <a:rPr lang="ru-RU" sz="2400" dirty="0" err="1" smtClean="0">
                <a:solidFill>
                  <a:srgbClr val="002060"/>
                </a:solidFill>
              </a:rPr>
              <a:t>мнемотаблицы</a:t>
            </a:r>
            <a:r>
              <a:rPr lang="ru-RU" sz="2400" dirty="0" smtClean="0">
                <a:solidFill>
                  <a:srgbClr val="002060"/>
                </a:solidFill>
              </a:rPr>
              <a:t> для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разучивания стихотворения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35828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«Мой мишка» (отрывок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Я рубашку сшила мишке,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Я сошью ему штанишки,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Надо к ним карман пришить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И конфетку положить.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14908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1.Для начала выбираем картинки (символы) к каждому слову текста 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2.Выкладываем подобранные картинки согласно последовательности содержания текста.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8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trov-sv\Desktop\Драйвер на принтер\mnemotablicy_dlya_doshkolnikov_v_kartinkah_30_140539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85725"/>
            <a:ext cx="8970963" cy="668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939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9208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</a:rPr>
              <a:t>Варианты игр с </a:t>
            </a:r>
            <a:r>
              <a:rPr lang="ru-RU" sz="2800" b="1" u="sng" dirty="0" err="1">
                <a:solidFill>
                  <a:srgbClr val="FF0000"/>
                </a:solidFill>
              </a:rPr>
              <a:t>мнемотаблицами</a:t>
            </a:r>
            <a:r>
              <a:rPr lang="ru-RU" b="1" u="sng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1. </a:t>
            </a:r>
            <a:r>
              <a:rPr lang="ru-RU" dirty="0">
                <a:solidFill>
                  <a:srgbClr val="002060"/>
                </a:solidFill>
              </a:rPr>
              <a:t>Восстановить последовательность картинок по памяти;</a:t>
            </a:r>
          </a:p>
          <a:p>
            <a:r>
              <a:rPr lang="ru-RU" b="1" dirty="0">
                <a:solidFill>
                  <a:srgbClr val="002060"/>
                </a:solidFill>
              </a:rPr>
              <a:t>2. </a:t>
            </a:r>
            <a:r>
              <a:rPr lang="ru-RU" dirty="0">
                <a:solidFill>
                  <a:srgbClr val="002060"/>
                </a:solidFill>
              </a:rPr>
              <a:t>Смешать их с другими и отбирать среди нескольких картинок те, которые  </a:t>
            </a:r>
            <a:r>
              <a:rPr lang="ru-RU" dirty="0" smtClean="0">
                <a:solidFill>
                  <a:srgbClr val="002060"/>
                </a:solidFill>
              </a:rPr>
              <a:t>относятся </a:t>
            </a:r>
            <a:r>
              <a:rPr lang="ru-RU" dirty="0">
                <a:solidFill>
                  <a:srgbClr val="002060"/>
                </a:solidFill>
              </a:rPr>
              <a:t>к данной теме;</a:t>
            </a:r>
          </a:p>
          <a:p>
            <a:r>
              <a:rPr lang="ru-RU" b="1" dirty="0">
                <a:solidFill>
                  <a:srgbClr val="002060"/>
                </a:solidFill>
              </a:rPr>
              <a:t>3. </a:t>
            </a:r>
            <a:r>
              <a:rPr lang="ru-RU" dirty="0">
                <a:solidFill>
                  <a:srgbClr val="002060"/>
                </a:solidFill>
              </a:rPr>
              <a:t>Определять, где должна находиться “выпавшая” картинка среди других;</a:t>
            </a:r>
          </a:p>
          <a:p>
            <a:r>
              <a:rPr lang="ru-RU" b="1" dirty="0">
                <a:solidFill>
                  <a:srgbClr val="002060"/>
                </a:solidFill>
              </a:rPr>
              <a:t>4. </a:t>
            </a:r>
            <a:r>
              <a:rPr lang="ru-RU" dirty="0">
                <a:solidFill>
                  <a:srgbClr val="002060"/>
                </a:solidFill>
              </a:rPr>
              <a:t>Найти лишнюю картинку;</a:t>
            </a:r>
          </a:p>
          <a:p>
            <a:r>
              <a:rPr lang="ru-RU" b="1" dirty="0">
                <a:solidFill>
                  <a:srgbClr val="002060"/>
                </a:solidFill>
              </a:rPr>
              <a:t>5. </a:t>
            </a:r>
            <a:r>
              <a:rPr lang="ru-RU" dirty="0">
                <a:solidFill>
                  <a:srgbClr val="002060"/>
                </a:solidFill>
              </a:rPr>
              <a:t>Найти ошибку в последовательности картинок после прочтения текста;</a:t>
            </a:r>
          </a:p>
          <a:p>
            <a:r>
              <a:rPr lang="ru-RU" b="1" dirty="0">
                <a:solidFill>
                  <a:srgbClr val="002060"/>
                </a:solidFill>
              </a:rPr>
              <a:t>6. «</a:t>
            </a:r>
            <a:r>
              <a:rPr lang="ru-RU" dirty="0">
                <a:solidFill>
                  <a:srgbClr val="002060"/>
                </a:solidFill>
              </a:rPr>
              <a:t>Распутать» два события (предъявляются вперемешку две </a:t>
            </a:r>
            <a:r>
              <a:rPr lang="ru-RU" dirty="0" smtClean="0">
                <a:solidFill>
                  <a:srgbClr val="002060"/>
                </a:solidFill>
              </a:rPr>
              <a:t>разрезанные </a:t>
            </a:r>
            <a:r>
              <a:rPr lang="ru-RU" dirty="0" err="1" smtClean="0">
                <a:solidFill>
                  <a:srgbClr val="002060"/>
                </a:solidFill>
              </a:rPr>
              <a:t>мнемотаблицы</a:t>
            </a:r>
            <a:r>
              <a:rPr lang="ru-RU" dirty="0">
                <a:solidFill>
                  <a:srgbClr val="002060"/>
                </a:solidFill>
              </a:rPr>
              <a:t>);</a:t>
            </a:r>
          </a:p>
          <a:p>
            <a:r>
              <a:rPr lang="ru-RU" b="1" dirty="0">
                <a:solidFill>
                  <a:srgbClr val="002060"/>
                </a:solidFill>
              </a:rPr>
              <a:t>7. </a:t>
            </a:r>
            <a:r>
              <a:rPr lang="ru-RU" dirty="0">
                <a:solidFill>
                  <a:srgbClr val="002060"/>
                </a:solidFill>
              </a:rPr>
              <a:t>Игра “Не зевай, нужную картинку поднимай”. Взрослый читает </a:t>
            </a:r>
            <a:r>
              <a:rPr lang="ru-RU" dirty="0" smtClean="0">
                <a:solidFill>
                  <a:srgbClr val="002060"/>
                </a:solidFill>
              </a:rPr>
              <a:t>отрывок</a:t>
            </a:r>
            <a:r>
              <a:rPr lang="ru-RU" dirty="0">
                <a:solidFill>
                  <a:srgbClr val="002060"/>
                </a:solidFill>
              </a:rPr>
              <a:t> текста, а ребенок находит картинку.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7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429145">
            <a:off x="611560" y="1859340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Таким образом, с помощью </a:t>
            </a:r>
            <a:r>
              <a:rPr lang="ru-RU" dirty="0" err="1">
                <a:solidFill>
                  <a:srgbClr val="002060"/>
                </a:solidFill>
              </a:rPr>
              <a:t>мнемотаблиц</a:t>
            </a:r>
            <a:r>
              <a:rPr lang="ru-RU" dirty="0">
                <a:solidFill>
                  <a:srgbClr val="002060"/>
                </a:solidFill>
              </a:rPr>
              <a:t>, схем-моделей удаётся достичь следующих результатов: у детей увеличивается круг знаний об окружающем мире; появляется желание пересказывать тексты, придумывать интересные истории; появляется интерес к заучиванию стихов и </a:t>
            </a:r>
            <a:r>
              <a:rPr lang="ru-RU" dirty="0" err="1">
                <a:solidFill>
                  <a:srgbClr val="002060"/>
                </a:solidFill>
              </a:rPr>
              <a:t>потешек</a:t>
            </a:r>
            <a:r>
              <a:rPr lang="ru-RU" dirty="0">
                <a:solidFill>
                  <a:srgbClr val="002060"/>
                </a:solidFill>
              </a:rPr>
              <a:t>; словарный запас выходит на более высокий уровень; дети преодолевают робость, застенчивость, развиваются коммуникативные умения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6855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76872"/>
            <a:ext cx="769922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/>
                <a:solidFill>
                  <a:srgbClr val="FF0000"/>
                </a:solidFill>
              </a:rPr>
              <a:t>СПАСИБО ЗА ВНИМАНИЕ!</a:t>
            </a:r>
            <a:endParaRPr lang="ru-RU" sz="4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 связи с введением в дошкольные образовательные учреждения ФГОС ДО в образовательные учреждения, педагогам дошкольных учреждений, необходимо соответствовать современным тенденциям развития образовательных процессов. Сюда относится и речевое направление развитие детей. Основными задачами работы по развитию речи детей на сегодняшний день являются: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  <a:effectLst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-формирование </a:t>
            </a:r>
            <a:r>
              <a:rPr lang="ru-RU" sz="2400" dirty="0">
                <a:solidFill>
                  <a:srgbClr val="002060"/>
                </a:solidFill>
              </a:rPr>
              <a:t>устной речи и навыков речевого общения с окружающими на основе овладения литературным языком своего народа,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-развитие </a:t>
            </a:r>
            <a:r>
              <a:rPr lang="ru-RU" sz="2400" dirty="0">
                <a:solidFill>
                  <a:srgbClr val="002060"/>
                </a:solidFill>
              </a:rPr>
              <a:t>словаря детей,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-воспитание </a:t>
            </a:r>
            <a:r>
              <a:rPr lang="ru-RU" sz="2400" dirty="0">
                <a:solidFill>
                  <a:srgbClr val="002060"/>
                </a:solidFill>
              </a:rPr>
              <a:t>звуковой культуры речи,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-формирование </a:t>
            </a:r>
            <a:r>
              <a:rPr lang="ru-RU" sz="2400" dirty="0">
                <a:solidFill>
                  <a:srgbClr val="002060"/>
                </a:solidFill>
              </a:rPr>
              <a:t>ее грамматического строя,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-развитие </a:t>
            </a:r>
            <a:r>
              <a:rPr lang="ru-RU" sz="2400" dirty="0">
                <a:solidFill>
                  <a:srgbClr val="002060"/>
                </a:solidFill>
              </a:rPr>
              <a:t>связной речи.</a:t>
            </a:r>
            <a:endParaRPr lang="ru-RU" sz="24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54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sz="4400" dirty="0">
                <a:solidFill>
                  <a:srgbClr val="002060"/>
                </a:solidFill>
              </a:rPr>
              <a:t>Развитие речи детей по средствам </a:t>
            </a:r>
            <a:r>
              <a:rPr lang="ru-RU" sz="4400" dirty="0" err="1">
                <a:solidFill>
                  <a:srgbClr val="002060"/>
                </a:solidFill>
              </a:rPr>
              <a:t>мнемотаблиц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692696"/>
            <a:ext cx="6026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Цель </a:t>
            </a:r>
            <a:r>
              <a:rPr lang="ru-RU" sz="4000" dirty="0" smtClean="0">
                <a:solidFill>
                  <a:srgbClr val="FF0000"/>
                </a:solidFill>
              </a:rPr>
              <a:t> работы: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5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Развивать у детей умение с помощью графической аналогии, а так же с помощью заместителей понимать и рассказывать знакомые художественные произведения, описательные рассказы, стихотворения;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Формировать умение преобразовывать абстрактные символы в образы (перекодировка информации) 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Развивать у детей психические процессы: мышление, внимание, воображение, память (различные виды);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Развивать у детей сообразительность, наблюдательность, умение сравнивать, выделять существенные признаки;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Содействовать решению дошкольниками изобретательских задач сказочного, игрового, экологического, этического характера и др.;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Воспитывать у детей любовь к народным и авторским сказка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Задачи </a:t>
            </a:r>
            <a:r>
              <a:rPr lang="ru-RU" sz="3200" dirty="0" smtClean="0">
                <a:solidFill>
                  <a:srgbClr val="FF0000"/>
                </a:solidFill>
              </a:rPr>
              <a:t>работы по средствам            </a:t>
            </a:r>
            <a:r>
              <a:rPr lang="ru-RU" sz="3200" dirty="0" err="1" smtClean="0">
                <a:solidFill>
                  <a:srgbClr val="FF0000"/>
                </a:solidFill>
              </a:rPr>
              <a:t>мнемотаблиц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1899" y="332656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Актуальность применения мнемотехники в работе с дошкольниками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82850" y="1924258"/>
            <a:ext cx="7467600" cy="409703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Мнемотехника облегчает детям овладение связной речью;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Применение  мнемотехники , использование обобщений позволяет ребенку систематизировать  свой непосредственный опыт;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Ребенок с опорой на образы памяти устанавливает причинно-следственные связи, делает выводы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97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/>
          <a:lstStyle/>
          <a:p>
            <a:r>
              <a:rPr lang="ru-RU" dirty="0"/>
              <a:t>“</a:t>
            </a:r>
            <a:r>
              <a:rPr lang="ru-RU" sz="3200" dirty="0">
                <a:solidFill>
                  <a:srgbClr val="002060"/>
                </a:solidFill>
              </a:rPr>
              <a:t>Учите ребёнка каким-нибудь неизвестным ему пяти словам – он будет долго и напрасно мучиться, но свяжите двадцать таких слов с картинками, и он их усвоит на лету. </a:t>
            </a:r>
            <a:r>
              <a:rPr lang="ru-RU" sz="3200" dirty="0" smtClean="0">
                <a:solidFill>
                  <a:srgbClr val="002060"/>
                </a:solidFill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ru-RU" sz="3200" dirty="0" err="1" smtClean="0">
                <a:solidFill>
                  <a:srgbClr val="002060"/>
                </a:solidFill>
              </a:rPr>
              <a:t>К.Д.Ушинский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Мнемотехника </a:t>
            </a:r>
            <a:r>
              <a:rPr lang="ru-RU" sz="4000" dirty="0" smtClean="0">
                <a:solidFill>
                  <a:srgbClr val="002060"/>
                </a:solidFill>
              </a:rPr>
              <a:t>–совокупность специальных приемов и способов, облегчающих запоминание нужной информации путем образования ассоциаций (связей).</a:t>
            </a:r>
            <a:endParaRPr lang="ru-RU" sz="4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775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Работа строится от простого к сложному: с простейших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</a:rPr>
              <a:t>мнемоквадратов,потом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 переходим к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</a:rPr>
              <a:t>мнемодорожкам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 и позже к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</a:rPr>
              <a:t>мнемотаблицам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20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4" name="Picture 2" descr="https://ds03.infourok.ru/uploads/ex/0060/0002fa17-c4a6a5a2/img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917" y="1600200"/>
            <a:ext cx="6498166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64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68841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407</TotalTime>
  <Words>570</Words>
  <Application>Microsoft Office PowerPoint</Application>
  <PresentationFormat>Экран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ИСПОЛЬЗОВАНИЕ МНЕМОТЕХНИКИ В РАЗВИТИИ РЕЧИ ДОШКОЛЬНИКА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строится от простого к сложному: с простейших мнемоквадратов,потом переходим к мнемодорожкам и позже к мнемотаблицам.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МЕНЕМОТЕХНИКЕ В РАЗВИТИИ РЕЧИ ДОШКОЛЬНИКА</dc:title>
  <dc:creator>Anna</dc:creator>
  <cp:lastModifiedBy>petrov-sv</cp:lastModifiedBy>
  <cp:revision>32</cp:revision>
  <dcterms:created xsi:type="dcterms:W3CDTF">2017-03-21T00:55:19Z</dcterms:created>
  <dcterms:modified xsi:type="dcterms:W3CDTF">2019-03-13T05:02:17Z</dcterms:modified>
</cp:coreProperties>
</file>