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17"/>
  </p:notesMasterIdLst>
  <p:sldIdLst>
    <p:sldId id="256" r:id="rId2"/>
    <p:sldId id="278" r:id="rId3"/>
    <p:sldId id="276" r:id="rId4"/>
    <p:sldId id="275" r:id="rId5"/>
    <p:sldId id="273" r:id="rId6"/>
    <p:sldId id="268" r:id="rId7"/>
    <p:sldId id="261" r:id="rId8"/>
    <p:sldId id="271" r:id="rId9"/>
    <p:sldId id="272" r:id="rId10"/>
    <p:sldId id="263" r:id="rId11"/>
    <p:sldId id="279" r:id="rId12"/>
    <p:sldId id="280" r:id="rId13"/>
    <p:sldId id="281" r:id="rId14"/>
    <p:sldId id="266" r:id="rId15"/>
    <p:sldId id="267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78" y="-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37F6FF-9BE7-43F7-B2CA-B24679F0E25D}" type="datetimeFigureOut">
              <a:rPr lang="ru-RU" smtClean="0"/>
              <a:t>13.03.2019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511ABE-A4C8-4D77-9789-B622519FB6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32493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511ABE-A4C8-4D77-9789-B622519FB69A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58628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2B44E4B7-CA5A-4366-BF05-BFE8570E7877}" type="datetimeFigureOut">
              <a:rPr lang="ru-RU" smtClean="0"/>
              <a:t>13.03.2019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50EF97F0-DD03-413A-A8C3-306CCA708A4F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4E4B7-CA5A-4366-BF05-BFE8570E7877}" type="datetimeFigureOut">
              <a:rPr lang="ru-RU" smtClean="0"/>
              <a:t>13.03.2019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F97F0-DD03-413A-A8C3-306CCA708A4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4E4B7-CA5A-4366-BF05-BFE8570E7877}" type="datetimeFigureOut">
              <a:rPr lang="ru-RU" smtClean="0"/>
              <a:t>13.03.2019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F97F0-DD03-413A-A8C3-306CCA708A4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B44E4B7-CA5A-4366-BF05-BFE8570E7877}" type="datetimeFigureOut">
              <a:rPr lang="ru-RU" smtClean="0"/>
              <a:t>13.03.2019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0EF97F0-DD03-413A-A8C3-306CCA708A4F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2B44E4B7-CA5A-4366-BF05-BFE8570E7877}" type="datetimeFigureOut">
              <a:rPr lang="ru-RU" smtClean="0"/>
              <a:t>13.03.2019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50EF97F0-DD03-413A-A8C3-306CCA708A4F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4E4B7-CA5A-4366-BF05-BFE8570E7877}" type="datetimeFigureOut">
              <a:rPr lang="ru-RU" smtClean="0"/>
              <a:t>13.03.2019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F97F0-DD03-413A-A8C3-306CCA708A4F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4E4B7-CA5A-4366-BF05-BFE8570E7877}" type="datetimeFigureOut">
              <a:rPr lang="ru-RU" smtClean="0"/>
              <a:t>13.03.2019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F97F0-DD03-413A-A8C3-306CCA708A4F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B44E4B7-CA5A-4366-BF05-BFE8570E7877}" type="datetimeFigureOut">
              <a:rPr lang="ru-RU" smtClean="0"/>
              <a:t>13.03.2019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0EF97F0-DD03-413A-A8C3-306CCA708A4F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4E4B7-CA5A-4366-BF05-BFE8570E7877}" type="datetimeFigureOut">
              <a:rPr lang="ru-RU" smtClean="0"/>
              <a:t>13.03.2019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F97F0-DD03-413A-A8C3-306CCA708A4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Объект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B44E4B7-CA5A-4366-BF05-BFE8570E7877}" type="datetimeFigureOut">
              <a:rPr lang="ru-RU" smtClean="0"/>
              <a:t>13.03.2019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0EF97F0-DD03-413A-A8C3-306CCA708A4F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B44E4B7-CA5A-4366-BF05-BFE8570E7877}" type="datetimeFigureOut">
              <a:rPr lang="ru-RU" smtClean="0"/>
              <a:t>13.03.2019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0EF97F0-DD03-413A-A8C3-306CCA708A4F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2B44E4B7-CA5A-4366-BF05-BFE8570E7877}" type="datetimeFigureOut">
              <a:rPr lang="ru-RU" smtClean="0"/>
              <a:t>13.03.2019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50EF97F0-DD03-413A-A8C3-306CCA708A4F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1052736"/>
            <a:ext cx="7851648" cy="3011760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 smtClean="0">
                <a:solidFill>
                  <a:srgbClr val="FF0000"/>
                </a:solidFill>
              </a:rPr>
              <a:t>ИСПОЛЬЗОВАНИЕ МНЕМОТЕХНИКИ </a:t>
            </a:r>
            <a:r>
              <a:rPr lang="ru-RU" sz="4000" b="1" dirty="0">
                <a:solidFill>
                  <a:srgbClr val="FF0000"/>
                </a:solidFill>
              </a:rPr>
              <a:t>В РАЗВИТИИ РЕЧИ ДОШКОЛЬНИКА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55576" y="4149080"/>
            <a:ext cx="7854696" cy="1752600"/>
          </a:xfrm>
        </p:spPr>
        <p:txBody>
          <a:bodyPr>
            <a:normAutofit/>
          </a:bodyPr>
          <a:lstStyle/>
          <a:p>
            <a:r>
              <a:rPr lang="ru-RU" b="1" dirty="0" smtClean="0"/>
              <a:t>Подготовил: </a:t>
            </a:r>
          </a:p>
          <a:p>
            <a:r>
              <a:rPr lang="ru-RU" i="1" dirty="0"/>
              <a:t>в</a:t>
            </a:r>
            <a:r>
              <a:rPr lang="ru-RU" i="1" dirty="0" smtClean="0"/>
              <a:t>оспитатель Петрова Е.В.</a:t>
            </a:r>
            <a:endParaRPr lang="ru-RU" dirty="0"/>
          </a:p>
          <a:p>
            <a:r>
              <a:rPr lang="ru-RU" i="1" dirty="0" smtClean="0"/>
              <a:t> </a:t>
            </a:r>
          </a:p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884993" y="188640"/>
            <a:ext cx="759586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dirty="0" smtClean="0"/>
              <a:t>Муниципальное бюджетное дошкольное образовательное учреждение</a:t>
            </a:r>
          </a:p>
          <a:p>
            <a:pPr algn="ctr"/>
            <a:r>
              <a:rPr lang="ru-RU" dirty="0" err="1" smtClean="0"/>
              <a:t>Чановский</a:t>
            </a:r>
            <a:r>
              <a:rPr lang="ru-RU" dirty="0" smtClean="0"/>
              <a:t> детский сад № 5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4211960" y="6211669"/>
            <a:ext cx="26642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/>
              <a:t>р.п</a:t>
            </a:r>
            <a:r>
              <a:rPr lang="ru-RU" dirty="0" smtClean="0"/>
              <a:t>. Чаны   2019 год</a:t>
            </a:r>
          </a:p>
          <a:p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59122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692696"/>
            <a:ext cx="8208912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solidFill>
                  <a:srgbClr val="FF0000"/>
                </a:solidFill>
              </a:rPr>
              <a:t>Работа по использованию </a:t>
            </a:r>
            <a:r>
              <a:rPr lang="ru-RU" sz="2000" dirty="0" err="1" smtClean="0">
                <a:solidFill>
                  <a:srgbClr val="FF0000"/>
                </a:solidFill>
              </a:rPr>
              <a:t>мнемотаблиц</a:t>
            </a:r>
            <a:r>
              <a:rPr lang="ru-RU" sz="2000" dirty="0" smtClean="0">
                <a:solidFill>
                  <a:srgbClr val="FF0000"/>
                </a:solidFill>
              </a:rPr>
              <a:t> </a:t>
            </a:r>
            <a:r>
              <a:rPr lang="ru-RU" sz="2000" dirty="0">
                <a:solidFill>
                  <a:srgbClr val="FF0000"/>
                </a:solidFill>
              </a:rPr>
              <a:t>состоит из трех этапов</a:t>
            </a:r>
            <a:r>
              <a:rPr lang="ru-RU" sz="1600" dirty="0"/>
              <a:t>:</a:t>
            </a:r>
            <a:endParaRPr lang="ru-RU" sz="1600" dirty="0" smtClean="0">
              <a:effectLst/>
            </a:endParaRPr>
          </a:p>
          <a:p>
            <a:r>
              <a:rPr lang="ru-RU" sz="2000" b="1" dirty="0">
                <a:solidFill>
                  <a:srgbClr val="002060"/>
                </a:solidFill>
              </a:rPr>
              <a:t>1 этап </a:t>
            </a:r>
            <a:r>
              <a:rPr lang="ru-RU" sz="2000" dirty="0">
                <a:solidFill>
                  <a:srgbClr val="002060"/>
                </a:solidFill>
              </a:rPr>
              <a:t>- рассматривание таблицы и разбор того, что на ней изображено.</a:t>
            </a:r>
            <a:endParaRPr lang="ru-RU" sz="2000" dirty="0" smtClean="0">
              <a:solidFill>
                <a:srgbClr val="002060"/>
              </a:solidFill>
              <a:effectLst/>
            </a:endParaRPr>
          </a:p>
          <a:p>
            <a:r>
              <a:rPr lang="ru-RU" sz="2000" b="1" dirty="0">
                <a:solidFill>
                  <a:srgbClr val="002060"/>
                </a:solidFill>
              </a:rPr>
              <a:t>2 этап </a:t>
            </a:r>
            <a:r>
              <a:rPr lang="ru-RU" sz="2000" dirty="0">
                <a:solidFill>
                  <a:srgbClr val="002060"/>
                </a:solidFill>
              </a:rPr>
              <a:t>- 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>
                <a:solidFill>
                  <a:srgbClr val="002060"/>
                </a:solidFill>
              </a:rPr>
              <a:t>преобразование из абстрактных символов в образы.</a:t>
            </a:r>
            <a:endParaRPr lang="ru-RU" sz="2000" dirty="0" smtClean="0">
              <a:solidFill>
                <a:srgbClr val="002060"/>
              </a:solidFill>
              <a:effectLst/>
            </a:endParaRPr>
          </a:p>
          <a:p>
            <a:r>
              <a:rPr lang="ru-RU" sz="2000" b="1" dirty="0">
                <a:solidFill>
                  <a:srgbClr val="002060"/>
                </a:solidFill>
              </a:rPr>
              <a:t>3 этап </a:t>
            </a:r>
            <a:r>
              <a:rPr lang="ru-RU" sz="2000" dirty="0" smtClean="0">
                <a:solidFill>
                  <a:srgbClr val="002060"/>
                </a:solidFill>
              </a:rPr>
              <a:t>– пересказ сказки или рассказа с опорой на символы. </a:t>
            </a:r>
          </a:p>
          <a:p>
            <a:r>
              <a:rPr lang="ru-RU" sz="2000" dirty="0" smtClean="0">
                <a:solidFill>
                  <a:srgbClr val="002060"/>
                </a:solidFill>
              </a:rPr>
              <a:t>Овладение </a:t>
            </a:r>
            <a:r>
              <a:rPr lang="ru-RU" sz="2000" dirty="0">
                <a:solidFill>
                  <a:srgbClr val="002060"/>
                </a:solidFill>
              </a:rPr>
              <a:t>приемами работы с </a:t>
            </a:r>
            <a:r>
              <a:rPr lang="ru-RU" sz="2000" dirty="0" err="1">
                <a:solidFill>
                  <a:srgbClr val="002060"/>
                </a:solidFill>
              </a:rPr>
              <a:t>мнемотаблицами</a:t>
            </a:r>
            <a:r>
              <a:rPr lang="ru-RU" sz="2000" dirty="0">
                <a:solidFill>
                  <a:srgbClr val="002060"/>
                </a:solidFill>
              </a:rPr>
              <a:t> значительно сокращает время обучения и одновременно решает задачи, направленные на: развитие основных психических процессов – памяти, внимания, образного</a:t>
            </a:r>
            <a:endParaRPr lang="ru-RU" sz="2000" dirty="0" smtClean="0">
              <a:solidFill>
                <a:srgbClr val="002060"/>
              </a:solidFill>
              <a:effectLst/>
            </a:endParaRPr>
          </a:p>
          <a:p>
            <a:r>
              <a:rPr lang="ru-RU" sz="2000" dirty="0">
                <a:solidFill>
                  <a:srgbClr val="002060"/>
                </a:solidFill>
              </a:rPr>
              <a:t>мышления и речи; перекодирование информации, т.е. преобразования из абстрактных символов в образы; развитие мелкой моторики рук при частичном или полном графическом воспроизведении.</a:t>
            </a:r>
            <a:endParaRPr lang="ru-RU" sz="2000" dirty="0" smtClean="0">
              <a:solidFill>
                <a:srgbClr val="002060"/>
              </a:solidFill>
              <a:effectLst/>
            </a:endParaRPr>
          </a:p>
          <a:p>
            <a:r>
              <a:rPr lang="ru-RU" sz="2000" dirty="0">
                <a:solidFill>
                  <a:srgbClr val="002060"/>
                </a:solidFill>
              </a:rPr>
              <a:t>В своей педагогической деятельности </a:t>
            </a:r>
            <a:r>
              <a:rPr lang="ru-RU" sz="2000" dirty="0" err="1">
                <a:solidFill>
                  <a:srgbClr val="002060"/>
                </a:solidFill>
              </a:rPr>
              <a:t>мнемотаблицы</a:t>
            </a:r>
            <a:r>
              <a:rPr lang="ru-RU" sz="2000" dirty="0">
                <a:solidFill>
                  <a:srgbClr val="002060"/>
                </a:solidFill>
              </a:rPr>
              <a:t> я использую: для обогащения словарного запаса; при обучении составлению рассказов; при пересказах художественной литературы; при отгадывании и загадывании загадок; при заучивании стихов.</a:t>
            </a:r>
            <a:endParaRPr lang="ru-RU" sz="2000" dirty="0">
              <a:solidFill>
                <a:srgbClr val="00206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465712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71600" y="471218"/>
            <a:ext cx="706276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</a:rPr>
              <a:t>Мастер-класс:</a:t>
            </a:r>
            <a:r>
              <a:rPr lang="ru-RU" sz="2400" dirty="0" smtClean="0"/>
              <a:t> </a:t>
            </a:r>
            <a:r>
              <a:rPr lang="ru-RU" sz="2400" dirty="0" smtClean="0">
                <a:solidFill>
                  <a:srgbClr val="002060"/>
                </a:solidFill>
              </a:rPr>
              <a:t>составление </a:t>
            </a:r>
            <a:r>
              <a:rPr lang="ru-RU" sz="2400" dirty="0" err="1" smtClean="0">
                <a:solidFill>
                  <a:srgbClr val="002060"/>
                </a:solidFill>
              </a:rPr>
              <a:t>мнемотаблицы</a:t>
            </a:r>
            <a:r>
              <a:rPr lang="ru-RU" sz="2400" dirty="0" smtClean="0">
                <a:solidFill>
                  <a:srgbClr val="002060"/>
                </a:solidFill>
              </a:rPr>
              <a:t> для </a:t>
            </a:r>
          </a:p>
          <a:p>
            <a:r>
              <a:rPr lang="ru-RU" sz="2400" dirty="0" smtClean="0">
                <a:solidFill>
                  <a:srgbClr val="002060"/>
                </a:solidFill>
              </a:rPr>
              <a:t>разучивания стихотворения</a:t>
            </a:r>
            <a:endParaRPr lang="ru-RU" sz="2400" dirty="0">
              <a:solidFill>
                <a:srgbClr val="00206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71600" y="1988840"/>
            <a:ext cx="3582840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 smtClean="0">
                <a:solidFill>
                  <a:srgbClr val="002060"/>
                </a:solidFill>
              </a:rPr>
              <a:t>     </a:t>
            </a:r>
            <a:r>
              <a:rPr lang="ru-RU" sz="2000" b="1" dirty="0" smtClean="0">
                <a:solidFill>
                  <a:srgbClr val="002060"/>
                </a:solidFill>
              </a:rPr>
              <a:t>«Мой мишка» (отрывок</a:t>
            </a:r>
            <a:r>
              <a:rPr lang="ru-RU" sz="2000" dirty="0" smtClean="0">
                <a:solidFill>
                  <a:srgbClr val="002060"/>
                </a:solidFill>
              </a:rPr>
              <a:t>)</a:t>
            </a:r>
          </a:p>
          <a:p>
            <a:r>
              <a:rPr lang="ru-RU" sz="2000" dirty="0" smtClean="0">
                <a:solidFill>
                  <a:srgbClr val="002060"/>
                </a:solidFill>
              </a:rPr>
              <a:t>Я рубашку сшила мишке,</a:t>
            </a:r>
          </a:p>
          <a:p>
            <a:r>
              <a:rPr lang="ru-RU" sz="2000" dirty="0" smtClean="0">
                <a:solidFill>
                  <a:srgbClr val="002060"/>
                </a:solidFill>
              </a:rPr>
              <a:t>Я сошью ему штанишки,</a:t>
            </a:r>
          </a:p>
          <a:p>
            <a:r>
              <a:rPr lang="ru-RU" sz="2000" dirty="0" smtClean="0">
                <a:solidFill>
                  <a:srgbClr val="002060"/>
                </a:solidFill>
              </a:rPr>
              <a:t>Надо к ним карман пришить</a:t>
            </a:r>
          </a:p>
          <a:p>
            <a:r>
              <a:rPr lang="ru-RU" sz="2000" dirty="0" smtClean="0">
                <a:solidFill>
                  <a:srgbClr val="002060"/>
                </a:solidFill>
              </a:rPr>
              <a:t>И конфетку положить.</a:t>
            </a:r>
            <a:endParaRPr lang="ru-RU" sz="2000" dirty="0">
              <a:solidFill>
                <a:srgbClr val="00206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87624" y="4149080"/>
            <a:ext cx="64087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0000FF"/>
                </a:solidFill>
              </a:rPr>
              <a:t>1.Для начала выбираем картинки (символы) к каждому слову текста </a:t>
            </a:r>
          </a:p>
          <a:p>
            <a:r>
              <a:rPr lang="ru-RU" dirty="0" smtClean="0">
                <a:solidFill>
                  <a:srgbClr val="0000FF"/>
                </a:solidFill>
              </a:rPr>
              <a:t>2.Выкладываем подобранные картинки согласно последовательности содержания текста.</a:t>
            </a:r>
            <a:endParaRPr lang="ru-RU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31844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petrov-sv\Desktop\Драйвер на принтер\mnemotablicy_dlya_doshkolnikov_v_kartinkah_30_1405390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25" y="85725"/>
            <a:ext cx="8970963" cy="6684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749393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692696"/>
            <a:ext cx="7920880" cy="4124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u="sng" dirty="0">
                <a:solidFill>
                  <a:srgbClr val="FF0000"/>
                </a:solidFill>
              </a:rPr>
              <a:t>Варианты игр с </a:t>
            </a:r>
            <a:r>
              <a:rPr lang="ru-RU" sz="2800" b="1" u="sng" dirty="0" err="1">
                <a:solidFill>
                  <a:srgbClr val="FF0000"/>
                </a:solidFill>
              </a:rPr>
              <a:t>мнемотаблицами</a:t>
            </a:r>
            <a:r>
              <a:rPr lang="ru-RU" b="1" u="sng" dirty="0">
                <a:solidFill>
                  <a:srgbClr val="FF0000"/>
                </a:solidFill>
              </a:rPr>
              <a:t>:</a:t>
            </a:r>
            <a:endParaRPr lang="ru-RU" dirty="0">
              <a:solidFill>
                <a:srgbClr val="FF0000"/>
              </a:solidFill>
            </a:endParaRPr>
          </a:p>
          <a:p>
            <a:r>
              <a:rPr lang="ru-RU" b="1" dirty="0"/>
              <a:t>1. </a:t>
            </a:r>
            <a:r>
              <a:rPr lang="ru-RU" dirty="0">
                <a:solidFill>
                  <a:srgbClr val="002060"/>
                </a:solidFill>
              </a:rPr>
              <a:t>Восстановить последовательность картинок по памяти;</a:t>
            </a:r>
          </a:p>
          <a:p>
            <a:r>
              <a:rPr lang="ru-RU" b="1" dirty="0">
                <a:solidFill>
                  <a:srgbClr val="002060"/>
                </a:solidFill>
              </a:rPr>
              <a:t>2. </a:t>
            </a:r>
            <a:r>
              <a:rPr lang="ru-RU" dirty="0">
                <a:solidFill>
                  <a:srgbClr val="002060"/>
                </a:solidFill>
              </a:rPr>
              <a:t>Смешать их с другими и отбирать среди нескольких картинок те, которые  </a:t>
            </a:r>
            <a:r>
              <a:rPr lang="ru-RU" dirty="0" smtClean="0">
                <a:solidFill>
                  <a:srgbClr val="002060"/>
                </a:solidFill>
              </a:rPr>
              <a:t>относятся </a:t>
            </a:r>
            <a:r>
              <a:rPr lang="ru-RU" dirty="0">
                <a:solidFill>
                  <a:srgbClr val="002060"/>
                </a:solidFill>
              </a:rPr>
              <a:t>к данной теме;</a:t>
            </a:r>
          </a:p>
          <a:p>
            <a:r>
              <a:rPr lang="ru-RU" b="1" dirty="0">
                <a:solidFill>
                  <a:srgbClr val="002060"/>
                </a:solidFill>
              </a:rPr>
              <a:t>3. </a:t>
            </a:r>
            <a:r>
              <a:rPr lang="ru-RU" dirty="0">
                <a:solidFill>
                  <a:srgbClr val="002060"/>
                </a:solidFill>
              </a:rPr>
              <a:t>Определять, где должна находиться “выпавшая” картинка среди других;</a:t>
            </a:r>
          </a:p>
          <a:p>
            <a:r>
              <a:rPr lang="ru-RU" b="1" dirty="0">
                <a:solidFill>
                  <a:srgbClr val="002060"/>
                </a:solidFill>
              </a:rPr>
              <a:t>4. </a:t>
            </a:r>
            <a:r>
              <a:rPr lang="ru-RU" dirty="0">
                <a:solidFill>
                  <a:srgbClr val="002060"/>
                </a:solidFill>
              </a:rPr>
              <a:t>Найти лишнюю картинку;</a:t>
            </a:r>
          </a:p>
          <a:p>
            <a:r>
              <a:rPr lang="ru-RU" b="1" dirty="0">
                <a:solidFill>
                  <a:srgbClr val="002060"/>
                </a:solidFill>
              </a:rPr>
              <a:t>5. </a:t>
            </a:r>
            <a:r>
              <a:rPr lang="ru-RU" dirty="0">
                <a:solidFill>
                  <a:srgbClr val="002060"/>
                </a:solidFill>
              </a:rPr>
              <a:t>Найти ошибку в последовательности картинок после прочтения текста;</a:t>
            </a:r>
          </a:p>
          <a:p>
            <a:r>
              <a:rPr lang="ru-RU" b="1" dirty="0">
                <a:solidFill>
                  <a:srgbClr val="002060"/>
                </a:solidFill>
              </a:rPr>
              <a:t>6. «</a:t>
            </a:r>
            <a:r>
              <a:rPr lang="ru-RU" dirty="0">
                <a:solidFill>
                  <a:srgbClr val="002060"/>
                </a:solidFill>
              </a:rPr>
              <a:t>Распутать» два события (предъявляются вперемешку две </a:t>
            </a:r>
            <a:r>
              <a:rPr lang="ru-RU" dirty="0" smtClean="0">
                <a:solidFill>
                  <a:srgbClr val="002060"/>
                </a:solidFill>
              </a:rPr>
              <a:t>разрезанные </a:t>
            </a:r>
            <a:r>
              <a:rPr lang="ru-RU" dirty="0" err="1" smtClean="0">
                <a:solidFill>
                  <a:srgbClr val="002060"/>
                </a:solidFill>
              </a:rPr>
              <a:t>мнемотаблицы</a:t>
            </a:r>
            <a:r>
              <a:rPr lang="ru-RU" dirty="0">
                <a:solidFill>
                  <a:srgbClr val="002060"/>
                </a:solidFill>
              </a:rPr>
              <a:t>);</a:t>
            </a:r>
          </a:p>
          <a:p>
            <a:r>
              <a:rPr lang="ru-RU" b="1" dirty="0">
                <a:solidFill>
                  <a:srgbClr val="002060"/>
                </a:solidFill>
              </a:rPr>
              <a:t>7. </a:t>
            </a:r>
            <a:r>
              <a:rPr lang="ru-RU" dirty="0">
                <a:solidFill>
                  <a:srgbClr val="002060"/>
                </a:solidFill>
              </a:rPr>
              <a:t>Игра “Не зевай, нужную картинку поднимай”. Взрослый читает </a:t>
            </a:r>
            <a:r>
              <a:rPr lang="ru-RU" dirty="0" smtClean="0">
                <a:solidFill>
                  <a:srgbClr val="002060"/>
                </a:solidFill>
              </a:rPr>
              <a:t>отрывок</a:t>
            </a:r>
            <a:r>
              <a:rPr lang="ru-RU" dirty="0">
                <a:solidFill>
                  <a:srgbClr val="002060"/>
                </a:solidFill>
              </a:rPr>
              <a:t> текста, а ребенок находит картинку.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 </a:t>
            </a:r>
            <a:endParaRPr lang="ru-RU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88726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 rot="429145">
            <a:off x="611560" y="1859340"/>
            <a:ext cx="756084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002060"/>
                </a:solidFill>
              </a:rPr>
              <a:t>Таким образом, с помощью </a:t>
            </a:r>
            <a:r>
              <a:rPr lang="ru-RU" dirty="0" err="1">
                <a:solidFill>
                  <a:srgbClr val="002060"/>
                </a:solidFill>
              </a:rPr>
              <a:t>мнемотаблиц</a:t>
            </a:r>
            <a:r>
              <a:rPr lang="ru-RU" dirty="0">
                <a:solidFill>
                  <a:srgbClr val="002060"/>
                </a:solidFill>
              </a:rPr>
              <a:t>, схем-моделей удаётся достичь следующих результатов: у детей увеличивается круг знаний об окружающем мире; появляется желание пересказывать тексты, придумывать интересные истории; появляется интерес к заучиванию стихов и </a:t>
            </a:r>
            <a:r>
              <a:rPr lang="ru-RU" dirty="0" err="1">
                <a:solidFill>
                  <a:srgbClr val="002060"/>
                </a:solidFill>
              </a:rPr>
              <a:t>потешек</a:t>
            </a:r>
            <a:r>
              <a:rPr lang="ru-RU" dirty="0">
                <a:solidFill>
                  <a:srgbClr val="002060"/>
                </a:solidFill>
              </a:rPr>
              <a:t>; словарный запас выходит на более высокий уровень; дети преодолевают робость, застенчивость, развиваются коммуникативные умения детей.</a:t>
            </a:r>
          </a:p>
        </p:txBody>
      </p:sp>
    </p:spTree>
    <p:extLst>
      <p:ext uri="{BB962C8B-B14F-4D97-AF65-F5344CB8AC3E}">
        <p14:creationId xmlns:p14="http://schemas.microsoft.com/office/powerpoint/2010/main" val="685588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9552" y="2276872"/>
            <a:ext cx="7699224" cy="769441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ru-RU" sz="4400" b="1" dirty="0" smtClean="0">
                <a:ln/>
                <a:solidFill>
                  <a:srgbClr val="FF0000"/>
                </a:solidFill>
              </a:rPr>
              <a:t>СПАСИБО ЗА ВНИМАНИЕ!</a:t>
            </a:r>
            <a:endParaRPr lang="ru-RU" sz="4400" b="1" dirty="0">
              <a:ln/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7065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404664"/>
            <a:ext cx="8208912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solidFill>
                  <a:srgbClr val="002060"/>
                </a:solidFill>
              </a:rPr>
              <a:t>В связи с введением в дошкольные образовательные учреждения ФГОС ДО в образовательные учреждения, педагогам дошкольных учреждений, необходимо соответствовать современным тенденциям развития образовательных процессов. Сюда относится и речевое направление развитие детей. Основными задачами работы по развитию речи детей на сегодняшний день являются: </a:t>
            </a:r>
            <a:endParaRPr lang="ru-RU" sz="2400" dirty="0" smtClean="0">
              <a:solidFill>
                <a:srgbClr val="002060"/>
              </a:solidFill>
            </a:endParaRPr>
          </a:p>
          <a:p>
            <a:endParaRPr lang="ru-RU" sz="2400" dirty="0" smtClean="0">
              <a:solidFill>
                <a:srgbClr val="002060"/>
              </a:solidFill>
              <a:effectLst/>
            </a:endParaRPr>
          </a:p>
          <a:p>
            <a:r>
              <a:rPr lang="ru-RU" sz="2400" dirty="0" smtClean="0">
                <a:solidFill>
                  <a:srgbClr val="002060"/>
                </a:solidFill>
              </a:rPr>
              <a:t>-формирование </a:t>
            </a:r>
            <a:r>
              <a:rPr lang="ru-RU" sz="2400" dirty="0">
                <a:solidFill>
                  <a:srgbClr val="002060"/>
                </a:solidFill>
              </a:rPr>
              <a:t>устной речи и навыков речевого общения с окружающими на основе овладения литературным языком своего народа,</a:t>
            </a:r>
            <a:endParaRPr lang="ru-RU" sz="2400" dirty="0" smtClean="0">
              <a:solidFill>
                <a:srgbClr val="002060"/>
              </a:solidFill>
              <a:effectLst/>
            </a:endParaRPr>
          </a:p>
          <a:p>
            <a:r>
              <a:rPr lang="ru-RU" sz="2400" dirty="0" smtClean="0">
                <a:solidFill>
                  <a:srgbClr val="002060"/>
                </a:solidFill>
              </a:rPr>
              <a:t>-развитие </a:t>
            </a:r>
            <a:r>
              <a:rPr lang="ru-RU" sz="2400" dirty="0">
                <a:solidFill>
                  <a:srgbClr val="002060"/>
                </a:solidFill>
              </a:rPr>
              <a:t>словаря детей,</a:t>
            </a:r>
            <a:endParaRPr lang="ru-RU" sz="2400" dirty="0" smtClean="0">
              <a:solidFill>
                <a:srgbClr val="002060"/>
              </a:solidFill>
              <a:effectLst/>
            </a:endParaRPr>
          </a:p>
          <a:p>
            <a:r>
              <a:rPr lang="ru-RU" sz="2400" dirty="0" smtClean="0">
                <a:solidFill>
                  <a:srgbClr val="002060"/>
                </a:solidFill>
              </a:rPr>
              <a:t>-воспитание </a:t>
            </a:r>
            <a:r>
              <a:rPr lang="ru-RU" sz="2400" dirty="0">
                <a:solidFill>
                  <a:srgbClr val="002060"/>
                </a:solidFill>
              </a:rPr>
              <a:t>звуковой культуры речи,</a:t>
            </a:r>
            <a:endParaRPr lang="ru-RU" sz="2400" dirty="0" smtClean="0">
              <a:solidFill>
                <a:srgbClr val="002060"/>
              </a:solidFill>
              <a:effectLst/>
            </a:endParaRPr>
          </a:p>
          <a:p>
            <a:r>
              <a:rPr lang="ru-RU" sz="2400" dirty="0" smtClean="0">
                <a:solidFill>
                  <a:srgbClr val="002060"/>
                </a:solidFill>
              </a:rPr>
              <a:t>-формирование </a:t>
            </a:r>
            <a:r>
              <a:rPr lang="ru-RU" sz="2400" dirty="0">
                <a:solidFill>
                  <a:srgbClr val="002060"/>
                </a:solidFill>
              </a:rPr>
              <a:t>ее грамматического строя,</a:t>
            </a:r>
            <a:endParaRPr lang="ru-RU" sz="2400" dirty="0" smtClean="0">
              <a:solidFill>
                <a:srgbClr val="002060"/>
              </a:solidFill>
              <a:effectLst/>
            </a:endParaRPr>
          </a:p>
          <a:p>
            <a:r>
              <a:rPr lang="ru-RU" sz="2400" dirty="0" smtClean="0">
                <a:solidFill>
                  <a:srgbClr val="002060"/>
                </a:solidFill>
              </a:rPr>
              <a:t>-развитие </a:t>
            </a:r>
            <a:r>
              <a:rPr lang="ru-RU" sz="2400" dirty="0">
                <a:solidFill>
                  <a:srgbClr val="002060"/>
                </a:solidFill>
              </a:rPr>
              <a:t>связной речи.</a:t>
            </a:r>
            <a:endParaRPr lang="ru-RU" sz="2400" dirty="0">
              <a:solidFill>
                <a:srgbClr val="00206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325485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defRPr/>
            </a:pPr>
            <a:r>
              <a:rPr lang="ru-RU" sz="4400" dirty="0">
                <a:solidFill>
                  <a:srgbClr val="002060"/>
                </a:solidFill>
              </a:rPr>
              <a:t>Развитие речи детей по средствам </a:t>
            </a:r>
            <a:r>
              <a:rPr lang="ru-RU" sz="4400" dirty="0" err="1">
                <a:solidFill>
                  <a:srgbClr val="002060"/>
                </a:solidFill>
              </a:rPr>
              <a:t>мнемотаблиц</a:t>
            </a:r>
            <a:r>
              <a:rPr lang="ru-RU" sz="4400" dirty="0">
                <a:solidFill>
                  <a:srgbClr val="002060"/>
                </a:solidFill>
              </a:rPr>
              <a:t> </a:t>
            </a:r>
          </a:p>
          <a:p>
            <a:pPr>
              <a:defRPr/>
            </a:pPr>
            <a:endParaRPr lang="ru-RU" dirty="0"/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763688" y="692696"/>
            <a:ext cx="602673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dirty="0">
                <a:solidFill>
                  <a:srgbClr val="FF0000"/>
                </a:solidFill>
              </a:rPr>
              <a:t>Цель </a:t>
            </a:r>
            <a:r>
              <a:rPr lang="ru-RU" sz="4000" dirty="0" smtClean="0">
                <a:solidFill>
                  <a:srgbClr val="FF0000"/>
                </a:solidFill>
              </a:rPr>
              <a:t> работы:</a:t>
            </a:r>
            <a:endParaRPr lang="ru-RU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81588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pPr>
              <a:defRPr/>
            </a:pPr>
            <a:r>
              <a:rPr lang="ru-RU" dirty="0">
                <a:solidFill>
                  <a:srgbClr val="002060"/>
                </a:solidFill>
              </a:rPr>
              <a:t>Развивать у детей умение с помощью графической аналогии, а так же с помощью заместителей понимать и рассказывать знакомые художественные произведения, описательные рассказы, стихотворения;</a:t>
            </a:r>
          </a:p>
          <a:p>
            <a:pPr>
              <a:defRPr/>
            </a:pPr>
            <a:r>
              <a:rPr lang="ru-RU" dirty="0">
                <a:solidFill>
                  <a:srgbClr val="002060"/>
                </a:solidFill>
              </a:rPr>
              <a:t>Формировать умение преобразовывать абстрактные символы в образы (перекодировка информации) ;</a:t>
            </a:r>
          </a:p>
          <a:p>
            <a:pPr>
              <a:defRPr/>
            </a:pPr>
            <a:r>
              <a:rPr lang="ru-RU" dirty="0">
                <a:solidFill>
                  <a:srgbClr val="002060"/>
                </a:solidFill>
              </a:rPr>
              <a:t>Развивать у детей психические процессы: мышление, внимание, воображение, память (различные виды);</a:t>
            </a:r>
          </a:p>
          <a:p>
            <a:pPr>
              <a:defRPr/>
            </a:pPr>
            <a:r>
              <a:rPr lang="ru-RU" dirty="0">
                <a:solidFill>
                  <a:srgbClr val="002060"/>
                </a:solidFill>
              </a:rPr>
              <a:t>Развивать у детей сообразительность, наблюдательность, умение сравнивать, выделять существенные признаки;</a:t>
            </a:r>
          </a:p>
          <a:p>
            <a:pPr>
              <a:defRPr/>
            </a:pPr>
            <a:r>
              <a:rPr lang="ru-RU" dirty="0">
                <a:solidFill>
                  <a:srgbClr val="002060"/>
                </a:solidFill>
              </a:rPr>
              <a:t>Содействовать решению дошкольниками изобретательских задач сказочного, игрового, экологического, этического характера и др.;</a:t>
            </a:r>
          </a:p>
          <a:p>
            <a:pPr>
              <a:defRPr/>
            </a:pPr>
            <a:r>
              <a:rPr lang="ru-RU" dirty="0">
                <a:solidFill>
                  <a:srgbClr val="002060"/>
                </a:solidFill>
              </a:rPr>
              <a:t>Воспитывать у детей любовь к народным и авторским сказка</a:t>
            </a: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547664" y="260648"/>
            <a:ext cx="583264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>
                <a:solidFill>
                  <a:srgbClr val="FF0000"/>
                </a:solidFill>
              </a:rPr>
              <a:t>Задачи </a:t>
            </a:r>
            <a:r>
              <a:rPr lang="ru-RU" sz="3200" dirty="0" smtClean="0">
                <a:solidFill>
                  <a:srgbClr val="FF0000"/>
                </a:solidFill>
              </a:rPr>
              <a:t>работы по средствам            </a:t>
            </a:r>
            <a:r>
              <a:rPr lang="ru-RU" sz="3200" dirty="0" err="1" smtClean="0">
                <a:solidFill>
                  <a:srgbClr val="FF0000"/>
                </a:solidFill>
              </a:rPr>
              <a:t>мнемотаблиц</a:t>
            </a:r>
            <a:endParaRPr lang="ru-RU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8593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731899" y="332656"/>
            <a:ext cx="72008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>
                <a:solidFill>
                  <a:srgbClr val="FF0000"/>
                </a:solidFill>
              </a:rPr>
              <a:t>Актуальность применения мнемотехники в работе с дошкольниками</a:t>
            </a: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quarter" idx="1"/>
          </p:nvPr>
        </p:nvSpPr>
        <p:spPr>
          <a:xfrm>
            <a:off x="482850" y="1924258"/>
            <a:ext cx="7467600" cy="4097030"/>
          </a:xfrm>
        </p:spPr>
        <p:txBody>
          <a:bodyPr/>
          <a:lstStyle/>
          <a:p>
            <a:pPr>
              <a:defRPr/>
            </a:pPr>
            <a:r>
              <a:rPr lang="ru-RU" b="1" dirty="0">
                <a:solidFill>
                  <a:srgbClr val="002060"/>
                </a:solidFill>
              </a:rPr>
              <a:t>Мнемотехника облегчает детям овладение связной речью;</a:t>
            </a:r>
          </a:p>
          <a:p>
            <a:pPr>
              <a:defRPr/>
            </a:pPr>
            <a:r>
              <a:rPr lang="ru-RU" b="1" dirty="0">
                <a:solidFill>
                  <a:srgbClr val="002060"/>
                </a:solidFill>
              </a:rPr>
              <a:t>Применение  мнемотехники , использование обобщений позволяет ребенку систематизировать  свой непосредственный опыт;</a:t>
            </a:r>
          </a:p>
          <a:p>
            <a:pPr>
              <a:defRPr/>
            </a:pPr>
            <a:r>
              <a:rPr lang="ru-RU" b="1" dirty="0">
                <a:solidFill>
                  <a:srgbClr val="002060"/>
                </a:solidFill>
              </a:rPr>
              <a:t>Ребенок с опорой на образы памяти устанавливает причинно-следственные связи, делает выводы</a:t>
            </a:r>
            <a:r>
              <a:rPr lang="ru-RU" dirty="0">
                <a:solidFill>
                  <a:srgbClr val="002060"/>
                </a:solidFill>
              </a:rPr>
              <a:t>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039796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67544" y="908720"/>
            <a:ext cx="7467600" cy="4873752"/>
          </a:xfrm>
        </p:spPr>
        <p:txBody>
          <a:bodyPr/>
          <a:lstStyle/>
          <a:p>
            <a:r>
              <a:rPr lang="ru-RU" dirty="0"/>
              <a:t>“</a:t>
            </a:r>
            <a:r>
              <a:rPr lang="ru-RU" sz="3200" dirty="0">
                <a:solidFill>
                  <a:srgbClr val="002060"/>
                </a:solidFill>
              </a:rPr>
              <a:t>Учите ребёнка каким-нибудь неизвестным ему пяти словам – он будет долго и напрасно мучиться, но свяжите двадцать таких слов с картинками, и он их усвоит на лету. </a:t>
            </a:r>
            <a:r>
              <a:rPr lang="ru-RU" sz="3200" dirty="0" smtClean="0">
                <a:solidFill>
                  <a:srgbClr val="002060"/>
                </a:solidFill>
              </a:rPr>
              <a:t>                                             </a:t>
            </a:r>
          </a:p>
          <a:p>
            <a:pPr marL="0" indent="0">
              <a:buNone/>
            </a:pPr>
            <a:r>
              <a:rPr lang="ru-RU" sz="3200" dirty="0" smtClean="0">
                <a:solidFill>
                  <a:srgbClr val="002060"/>
                </a:solidFill>
              </a:rPr>
              <a:t>                                      </a:t>
            </a:r>
            <a:r>
              <a:rPr lang="ru-RU" sz="3200" dirty="0" err="1" smtClean="0">
                <a:solidFill>
                  <a:srgbClr val="002060"/>
                </a:solidFill>
              </a:rPr>
              <a:t>К.Д.Ушинский</a:t>
            </a:r>
            <a:r>
              <a:rPr lang="ru-RU" sz="3200" dirty="0" smtClean="0">
                <a:solidFill>
                  <a:srgbClr val="002060"/>
                </a:solidFill>
              </a:rPr>
              <a:t> </a:t>
            </a:r>
            <a:endParaRPr lang="ru-RU" sz="32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3952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620688"/>
            <a:ext cx="799288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>
                <a:solidFill>
                  <a:srgbClr val="FF0000"/>
                </a:solidFill>
              </a:rPr>
              <a:t>Мнемотехника </a:t>
            </a:r>
            <a:r>
              <a:rPr lang="ru-RU" sz="4000" dirty="0" smtClean="0">
                <a:solidFill>
                  <a:srgbClr val="002060"/>
                </a:solidFill>
              </a:rPr>
              <a:t>–совокупность специальных приемов и способов, облегчающих запоминание нужной информации путем образования ассоциаций (связей).</a:t>
            </a:r>
            <a:endParaRPr lang="ru-RU" sz="4000" dirty="0">
              <a:solidFill>
                <a:srgbClr val="00206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057759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</a:rPr>
              <a:t>Работа строится от простого к сложному: с простейших </a:t>
            </a:r>
            <a:r>
              <a:rPr lang="ru-RU" sz="2000" dirty="0" err="1" smtClean="0">
                <a:solidFill>
                  <a:srgbClr val="002060"/>
                </a:solidFill>
                <a:latin typeface="Times New Roman" pitchFamily="18" charset="0"/>
              </a:rPr>
              <a:t>мнемоквадратов,потом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</a:rPr>
              <a:t> переходим к </a:t>
            </a:r>
            <a:r>
              <a:rPr lang="ru-RU" sz="2000" dirty="0" err="1" smtClean="0">
                <a:solidFill>
                  <a:srgbClr val="002060"/>
                </a:solidFill>
                <a:latin typeface="Times New Roman" pitchFamily="18" charset="0"/>
              </a:rPr>
              <a:t>мнемодорожкам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</a:rPr>
              <a:t> и позже к </a:t>
            </a:r>
            <a:r>
              <a:rPr lang="ru-RU" sz="2000" dirty="0" err="1" smtClean="0">
                <a:solidFill>
                  <a:srgbClr val="002060"/>
                </a:solidFill>
                <a:latin typeface="Times New Roman" pitchFamily="18" charset="0"/>
              </a:rPr>
              <a:t>мнемотаблицам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</a:rPr>
              <a:t>.</a:t>
            </a:r>
            <a:br>
              <a:rPr lang="ru-RU" sz="2000" dirty="0" smtClean="0">
                <a:solidFill>
                  <a:srgbClr val="002060"/>
                </a:solidFill>
                <a:latin typeface="Times New Roman" pitchFamily="18" charset="0"/>
              </a:rPr>
            </a:br>
            <a:endParaRPr lang="ru-RU" sz="2000" dirty="0" smtClean="0">
              <a:solidFill>
                <a:srgbClr val="002060"/>
              </a:solidFill>
              <a:latin typeface="Times New Roman" pitchFamily="18" charset="0"/>
            </a:endParaRPr>
          </a:p>
        </p:txBody>
      </p:sp>
      <p:pic>
        <p:nvPicPr>
          <p:cNvPr id="4" name="Picture 2" descr="https://ds03.infourok.ru/uploads/ex/0060/0002fa17-c4a6a5a2/img3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41917" y="1600200"/>
            <a:ext cx="6498166" cy="4873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096476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1917" y="1600200"/>
            <a:ext cx="6498166" cy="4873625"/>
          </a:xfrm>
        </p:spPr>
      </p:pic>
    </p:spTree>
    <p:extLst>
      <p:ext uri="{BB962C8B-B14F-4D97-AF65-F5344CB8AC3E}">
        <p14:creationId xmlns:p14="http://schemas.microsoft.com/office/powerpoint/2010/main" val="6884160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407</TotalTime>
  <Words>570</Words>
  <Application>Microsoft Office PowerPoint</Application>
  <PresentationFormat>Экран (4:3)</PresentationFormat>
  <Paragraphs>60</Paragraphs>
  <Slides>15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Эркер</vt:lpstr>
      <vt:lpstr>ИСПОЛЬЗОВАНИЕ МНЕМОТЕХНИКИ В РАЗВИТИИ РЕЧИ ДОШКОЛЬНИКА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Работа строится от простого к сложному: с простейших мнемоквадратов,потом переходим к мнемодорожкам и позже к мнемотаблицам.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ИСПОЛЬЗОВАНИЕ МЕНЕМОТЕХНИКЕ В РАЗВИТИИ РЕЧИ ДОШКОЛЬНИКА</dc:title>
  <dc:creator>Anna</dc:creator>
  <cp:lastModifiedBy>petrov-sv</cp:lastModifiedBy>
  <cp:revision>32</cp:revision>
  <dcterms:created xsi:type="dcterms:W3CDTF">2017-03-21T00:55:19Z</dcterms:created>
  <dcterms:modified xsi:type="dcterms:W3CDTF">2019-03-13T05:02:17Z</dcterms:modified>
</cp:coreProperties>
</file>